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9" r:id="rId2"/>
    <p:sldId id="273" r:id="rId3"/>
    <p:sldId id="280" r:id="rId4"/>
    <p:sldId id="256" r:id="rId5"/>
    <p:sldId id="291" r:id="rId6"/>
    <p:sldId id="258" r:id="rId7"/>
    <p:sldId id="282" r:id="rId8"/>
    <p:sldId id="276" r:id="rId9"/>
    <p:sldId id="260" r:id="rId10"/>
    <p:sldId id="261" r:id="rId11"/>
    <p:sldId id="283" r:id="rId12"/>
    <p:sldId id="277" r:id="rId13"/>
    <p:sldId id="299" r:id="rId14"/>
    <p:sldId id="292" r:id="rId15"/>
    <p:sldId id="301" r:id="rId16"/>
    <p:sldId id="302" r:id="rId17"/>
    <p:sldId id="259" r:id="rId18"/>
    <p:sldId id="303" r:id="rId19"/>
    <p:sldId id="304" r:id="rId20"/>
    <p:sldId id="305" r:id="rId21"/>
    <p:sldId id="293" r:id="rId22"/>
    <p:sldId id="306" r:id="rId23"/>
    <p:sldId id="307" r:id="rId24"/>
    <p:sldId id="308" r:id="rId25"/>
    <p:sldId id="300" r:id="rId26"/>
    <p:sldId id="295" r:id="rId27"/>
    <p:sldId id="298" r:id="rId28"/>
    <p:sldId id="271" r:id="rId29"/>
    <p:sldId id="310" r:id="rId30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22F"/>
    <a:srgbClr val="F0C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94660"/>
  </p:normalViewPr>
  <p:slideViewPr>
    <p:cSldViewPr>
      <p:cViewPr>
        <p:scale>
          <a:sx n="100" d="100"/>
          <a:sy n="100" d="100"/>
        </p:scale>
        <p:origin x="-1500" y="16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64737-7299-4069-A930-58A99DD523CC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4FA69-0847-479B-99F1-97842655D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7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8"/>
              </a:spcAft>
              <a:buFont typeface="Arial" pitchFamily="34" charset="0"/>
              <a:buChar char="•"/>
              <a:tabLst>
                <a:tab pos="185385" algn="l"/>
                <a:tab pos="278078" algn="l"/>
              </a:tabLst>
              <a:defRPr/>
            </a:pPr>
            <a:endParaRPr lang="en-US" sz="1600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80DAAA7-CC5C-45BC-AF9B-0A8B0E77925F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old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69F13-7F5C-45F1-9CDE-2E6820F044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2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ABC77-AD03-429A-9F03-954F0D6DAB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8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1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8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4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CB54-0E3E-47EA-AF2F-1BB8CE156C90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C80AA-9D9B-47AC-ACE2-FD10E3459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toplat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farmtoplate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7"/>
          <a:stretch/>
        </p:blipFill>
        <p:spPr>
          <a:xfrm>
            <a:off x="-1" y="2688"/>
            <a:ext cx="10058401" cy="77706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6200" y="6477000"/>
            <a:ext cx="1869235" cy="1295400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6200" y="6624935"/>
            <a:ext cx="1879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Sustainable Food Systems Working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47" y="7148008"/>
            <a:ext cx="1295401" cy="459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6000" y="1779847"/>
            <a:ext cx="5602000" cy="1446550"/>
          </a:xfrm>
          <a:prstGeom prst="rect">
            <a:avLst/>
          </a:prstGeom>
          <a:solidFill>
            <a:srgbClr val="BF2A23">
              <a:alpha val="84706"/>
            </a:srgbClr>
          </a:solidFill>
        </p:spPr>
        <p:txBody>
          <a:bodyPr wrap="square" lIns="365760" tIns="365760" bIns="91440" rtlCol="0">
            <a:spAutoFit/>
          </a:bodyPr>
          <a:lstStyle/>
          <a:p>
            <a:r>
              <a:rPr lang="en-US" sz="3200" b="1" dirty="0" smtClean="0">
                <a:solidFill>
                  <a:srgbClr val="F0CE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Learning from </a:t>
            </a:r>
            <a:br>
              <a:rPr lang="en-US" sz="3200" b="1" dirty="0" smtClean="0">
                <a:solidFill>
                  <a:srgbClr val="F0CE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dirty="0" smtClean="0">
                <a:solidFill>
                  <a:srgbClr val="F0CE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Vermont </a:t>
            </a:r>
            <a:r>
              <a:rPr lang="en-US" sz="3200" b="1" dirty="0" smtClean="0">
                <a:solidFill>
                  <a:srgbClr val="F0CE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Farm </a:t>
            </a:r>
            <a:r>
              <a:rPr lang="en-US" sz="3200" b="1" dirty="0" smtClean="0">
                <a:solidFill>
                  <a:srgbClr val="F0CE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Plate</a:t>
            </a:r>
            <a:endParaRPr lang="en-US" sz="3200" b="1" dirty="0">
              <a:solidFill>
                <a:srgbClr val="F0CE4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8828" y="3223708"/>
            <a:ext cx="5609172" cy="1477328"/>
          </a:xfrm>
          <a:prstGeom prst="rect">
            <a:avLst/>
          </a:prstGeom>
          <a:solidFill>
            <a:srgbClr val="F0CE4E">
              <a:alpha val="85098"/>
            </a:srgbClr>
          </a:solidFill>
        </p:spPr>
        <p:txBody>
          <a:bodyPr wrap="square" lIns="365760" tIns="182880" rIns="91440" bIns="182880" rtlCol="0">
            <a:spAutoFit/>
          </a:bodyPr>
          <a:lstStyle/>
          <a:p>
            <a:r>
              <a:rPr lang="en-US" sz="2000" b="1" dirty="0" smtClean="0">
                <a:solidFill>
                  <a:srgbClr val="BF2A2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April 21, 2016 / 12:00 to 1:00pm</a:t>
            </a:r>
          </a:p>
          <a:p>
            <a:endParaRPr lang="en-US" sz="1200" b="1" dirty="0" smtClean="0">
              <a:solidFill>
                <a:srgbClr val="BF2A2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Erica Campbell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Vermont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Farm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Plate</a:t>
            </a: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Brent Mansfield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BC Food Systems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2"/>
            <a:ext cx="10161535" cy="7736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81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rebuchet MS" panose="020B0603020202020204" pitchFamily="34" charset="0"/>
              </a:rPr>
              <a:t>Moving from Planning to Action </a:t>
            </a:r>
            <a:endParaRPr lang="en-US" sz="4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9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38" y="457200"/>
            <a:ext cx="7321924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6248400"/>
            <a:ext cx="2898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Kania</a:t>
            </a:r>
            <a:r>
              <a:rPr lang="en-US" dirty="0" smtClean="0"/>
              <a:t> &amp; Kramer,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79242"/>
            <a:ext cx="8763000" cy="6769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Collective Impact in Vermont’s Food System </a:t>
            </a:r>
            <a:endParaRPr lang="en-US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  <a:ea typeface="Roboto" panose="02000000000000000000" pitchFamily="2" charset="0"/>
              </a:rPr>
              <a:t>1</a:t>
            </a:r>
            <a:r>
              <a:rPr lang="en-US" b="1" baseline="30000" dirty="0" smtClean="0">
                <a:latin typeface="+mn-lt"/>
                <a:ea typeface="Roboto" panose="02000000000000000000" pitchFamily="2" charset="0"/>
              </a:rPr>
              <a:t>st</a:t>
            </a:r>
            <a:r>
              <a:rPr lang="en-US" b="1" dirty="0" smtClean="0">
                <a:latin typeface="+mn-lt"/>
                <a:ea typeface="Roboto" panose="02000000000000000000" pitchFamily="2" charset="0"/>
              </a:rPr>
              <a:t> Condition: Common Agenda</a:t>
            </a:r>
            <a:endParaRPr lang="en-US" b="1" dirty="0">
              <a:latin typeface="+mn-lt"/>
              <a:ea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813560"/>
            <a:ext cx="9052560" cy="51294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is the “plan” with the “goals” of traditional planning</a:t>
            </a:r>
          </a:p>
          <a:p>
            <a:r>
              <a:rPr lang="en-US" dirty="0" smtClean="0"/>
              <a:t>Systems level change initiative</a:t>
            </a:r>
          </a:p>
          <a:p>
            <a:r>
              <a:rPr lang="en-US" dirty="0" smtClean="0"/>
              <a:t>The PROCESS by which the common agenda is built is most important; good design</a:t>
            </a:r>
          </a:p>
          <a:p>
            <a:r>
              <a:rPr lang="en-US" dirty="0" smtClean="0"/>
              <a:t>Relationship &amp; trust building – it takes time</a:t>
            </a:r>
          </a:p>
          <a:p>
            <a:r>
              <a:rPr lang="en-US" dirty="0" smtClean="0"/>
              <a:t>Vision / mission bigger than any 1 organization</a:t>
            </a:r>
          </a:p>
          <a:p>
            <a:r>
              <a:rPr lang="en-US" dirty="0" smtClean="0"/>
              <a:t>Will require diverse network to accomplish</a:t>
            </a:r>
          </a:p>
        </p:txBody>
      </p:sp>
    </p:spTree>
    <p:extLst>
      <p:ext uri="{BB962C8B-B14F-4D97-AF65-F5344CB8AC3E}">
        <p14:creationId xmlns:p14="http://schemas.microsoft.com/office/powerpoint/2010/main" val="41432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  <a:ea typeface="Roboto" panose="02000000000000000000" pitchFamily="2" charset="0"/>
              </a:rPr>
              <a:t>2</a:t>
            </a:r>
            <a:r>
              <a:rPr lang="en-US" b="1" baseline="30000" dirty="0" smtClean="0">
                <a:latin typeface="+mn-lt"/>
                <a:ea typeface="Roboto" panose="02000000000000000000" pitchFamily="2" charset="0"/>
              </a:rPr>
              <a:t>nd</a:t>
            </a:r>
            <a:r>
              <a:rPr lang="en-US" b="1" dirty="0" smtClean="0">
                <a:latin typeface="+mn-lt"/>
                <a:ea typeface="Roboto" panose="02000000000000000000" pitchFamily="2" charset="0"/>
              </a:rPr>
              <a:t> Condition: </a:t>
            </a:r>
            <a:br>
              <a:rPr lang="en-US" b="1" dirty="0" smtClean="0">
                <a:latin typeface="+mn-lt"/>
                <a:ea typeface="Roboto" panose="02000000000000000000" pitchFamily="2" charset="0"/>
              </a:rPr>
            </a:br>
            <a:r>
              <a:rPr lang="en-US" b="1" dirty="0" smtClean="0">
                <a:latin typeface="+mn-lt"/>
                <a:ea typeface="Roboto" panose="02000000000000000000" pitchFamily="2" charset="0"/>
              </a:rPr>
              <a:t>Mutually Reinforcing Activities</a:t>
            </a:r>
            <a:endParaRPr lang="en-US" b="1" dirty="0">
              <a:latin typeface="+mn-lt"/>
              <a:ea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124816"/>
            <a:ext cx="9052560" cy="5129425"/>
          </a:xfrm>
        </p:spPr>
        <p:txBody>
          <a:bodyPr>
            <a:normAutofit/>
          </a:bodyPr>
          <a:lstStyle/>
          <a:p>
            <a:r>
              <a:rPr lang="en-US" dirty="0" smtClean="0"/>
              <a:t>Activities are living embodiment of plan  </a:t>
            </a:r>
          </a:p>
          <a:p>
            <a:r>
              <a:rPr lang="en-US" dirty="0" smtClean="0"/>
              <a:t>Continuously assess gaps &amp; opportunities to ID high leverage strategies and projects </a:t>
            </a:r>
          </a:p>
          <a:p>
            <a:r>
              <a:rPr lang="en-US" dirty="0" smtClean="0"/>
              <a:t>Coordinate, collaborate, and differentiate</a:t>
            </a:r>
          </a:p>
          <a:p>
            <a:r>
              <a:rPr lang="en-US" dirty="0" smtClean="0"/>
              <a:t>Form follows function – be adaptive </a:t>
            </a:r>
          </a:p>
          <a:p>
            <a:r>
              <a:rPr lang="en-US" dirty="0" smtClean="0"/>
              <a:t>Build in time for reflection / adjustment / emergence + annual renewal and FUN!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80" y="7074638"/>
            <a:ext cx="1508760" cy="5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bs01\Public\Programs\Agriculture\1_Farm to Plate Program\3_F2P Network_Implementation\Network Structure Docs\Network Structure Diagram Docs\F2P Network Diagram Update_October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27" y="-203012"/>
            <a:ext cx="6186406" cy="80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1295400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latin typeface="+mn-lt"/>
                <a:ea typeface="Roboto" panose="02000000000000000000" pitchFamily="2" charset="0"/>
              </a:rPr>
              <a:t>3</a:t>
            </a:r>
            <a:r>
              <a:rPr lang="en-US" sz="4500" b="1" baseline="30000" dirty="0">
                <a:latin typeface="+mn-lt"/>
                <a:ea typeface="Roboto" panose="02000000000000000000" pitchFamily="2" charset="0"/>
              </a:rPr>
              <a:t>rd</a:t>
            </a:r>
            <a:r>
              <a:rPr lang="en-US" sz="4500" b="1" dirty="0">
                <a:latin typeface="+mn-lt"/>
                <a:ea typeface="Roboto" panose="02000000000000000000" pitchFamily="2" charset="0"/>
              </a:rPr>
              <a:t> Condition: Continuous Communication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640840"/>
            <a:ext cx="7073228" cy="5927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" y="1209040"/>
            <a:ext cx="9304020" cy="4185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b="1" dirty="0" smtClean="0"/>
              <a:t>www.vtfarmtoplate.com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43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31800"/>
            <a:ext cx="9052560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ea typeface="Roboto" panose="02000000000000000000" pitchFamily="2" charset="0"/>
              </a:rPr>
              <a:t>Continuous </a:t>
            </a:r>
            <a:r>
              <a:rPr lang="en-US" b="1" dirty="0" smtClean="0">
                <a:latin typeface="+mn-lt"/>
                <a:ea typeface="Roboto" panose="02000000000000000000" pitchFamily="2" charset="0"/>
              </a:rPr>
              <a:t>Communication Essentials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124816"/>
            <a:ext cx="9052560" cy="5129425"/>
          </a:xfrm>
        </p:spPr>
        <p:txBody>
          <a:bodyPr/>
          <a:lstStyle/>
          <a:p>
            <a:r>
              <a:rPr lang="en-US" dirty="0" smtClean="0"/>
              <a:t>In service to relationship building and connectivity</a:t>
            </a:r>
          </a:p>
          <a:p>
            <a:r>
              <a:rPr lang="en-US" dirty="0" smtClean="0"/>
              <a:t>Transparency builds trust</a:t>
            </a:r>
          </a:p>
          <a:p>
            <a:r>
              <a:rPr lang="en-US" dirty="0" smtClean="0"/>
              <a:t>Supports (and promotes) Network as a whole AND individual Network members</a:t>
            </a:r>
          </a:p>
          <a:p>
            <a:r>
              <a:rPr lang="en-US" dirty="0" smtClean="0"/>
              <a:t>Accessible, frequent, timely information</a:t>
            </a:r>
          </a:p>
          <a:p>
            <a:r>
              <a:rPr lang="en-US" dirty="0" smtClean="0"/>
              <a:t>In many forms and for different 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09289"/>
            <a:ext cx="9052560" cy="1295400"/>
          </a:xfrm>
        </p:spPr>
        <p:txBody>
          <a:bodyPr/>
          <a:lstStyle/>
          <a:p>
            <a:r>
              <a:rPr lang="en-US" b="1" dirty="0" smtClean="0">
                <a:latin typeface="+mn-lt"/>
                <a:ea typeface="Roboto" panose="02000000000000000000" pitchFamily="2" charset="0"/>
              </a:rPr>
              <a:t>4</a:t>
            </a:r>
            <a:r>
              <a:rPr lang="en-US" b="1" baseline="30000" dirty="0" smtClean="0">
                <a:latin typeface="+mn-lt"/>
                <a:ea typeface="Roboto" panose="02000000000000000000" pitchFamily="2" charset="0"/>
              </a:rPr>
              <a:t>th</a:t>
            </a:r>
            <a:r>
              <a:rPr lang="en-US" b="1" dirty="0" smtClean="0">
                <a:latin typeface="+mn-lt"/>
                <a:ea typeface="Roboto" panose="02000000000000000000" pitchFamily="2" charset="0"/>
              </a:rPr>
              <a:t> Condition: Shared Metrics</a:t>
            </a:r>
            <a:endParaRPr lang="en-US" b="1" dirty="0">
              <a:latin typeface="+mn-lt"/>
              <a:ea typeface="Roboto" panose="02000000000000000000" pitchFamily="2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96" y="1899920"/>
            <a:ext cx="5511664" cy="5678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920" y="1394984"/>
            <a:ext cx="8968740" cy="418576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US" b="1" dirty="0" smtClean="0"/>
              <a:t>www.vtfarmtoplate.com/getting-to-2020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19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29" y="0"/>
            <a:ext cx="732414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  <a:ea typeface="Roboto" panose="02000000000000000000" pitchFamily="2" charset="0"/>
              </a:rPr>
              <a:t>Metrics Essentials</a:t>
            </a:r>
            <a:endParaRPr lang="en-US" b="1" dirty="0">
              <a:latin typeface="+mn-lt"/>
              <a:ea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038456"/>
            <a:ext cx="9052560" cy="5129425"/>
          </a:xfrm>
        </p:spPr>
        <p:txBody>
          <a:bodyPr>
            <a:normAutofit lnSpcReduction="10000"/>
          </a:bodyPr>
          <a:lstStyle/>
          <a:p>
            <a:pPr>
              <a:spcAft>
                <a:spcPts val="1003"/>
              </a:spcAft>
            </a:pPr>
            <a:r>
              <a:rPr lang="en-US" dirty="0" smtClean="0"/>
              <a:t>Have an agreed upon metrics framework    (e.g., RBA) and track progress over time</a:t>
            </a:r>
          </a:p>
          <a:p>
            <a:pPr>
              <a:spcAft>
                <a:spcPts val="1003"/>
              </a:spcAft>
            </a:pPr>
            <a:r>
              <a:rPr lang="en-US" dirty="0" smtClean="0"/>
              <a:t>Build process to identify and collect the right data (from trusted sources, from members)</a:t>
            </a:r>
          </a:p>
          <a:p>
            <a:pPr>
              <a:spcAft>
                <a:spcPts val="1003"/>
              </a:spcAft>
            </a:pPr>
            <a:r>
              <a:rPr lang="en-US" dirty="0" smtClean="0"/>
              <a:t>Linked with Continuous Communications – be “data-driven”</a:t>
            </a:r>
          </a:p>
          <a:p>
            <a:pPr>
              <a:spcAft>
                <a:spcPts val="1003"/>
              </a:spcAft>
            </a:pPr>
            <a:r>
              <a:rPr lang="en-US" dirty="0" smtClean="0"/>
              <a:t>Trust is essential for systems of shared measurements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" y="172720"/>
            <a:ext cx="9052560" cy="1295400"/>
          </a:xfrm>
        </p:spPr>
        <p:txBody>
          <a:bodyPr>
            <a:noAutofit/>
          </a:bodyPr>
          <a:lstStyle/>
          <a:p>
            <a:r>
              <a:rPr lang="en-US" altLang="en-US" sz="4500" b="1" dirty="0">
                <a:latin typeface="Roboto" panose="02000000000000000000" pitchFamily="2" charset="0"/>
                <a:ea typeface="Roboto" panose="02000000000000000000" pitchFamily="2" charset="0"/>
              </a:rPr>
              <a:t>5 Condition:  Network Coordinator </a:t>
            </a:r>
            <a:br>
              <a:rPr lang="en-US" altLang="en-US" sz="45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alt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Backbone Organization Services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6740" y="1640840"/>
            <a:ext cx="9304020" cy="5958840"/>
          </a:xfrm>
        </p:spPr>
        <p:txBody>
          <a:bodyPr rtlCol="0">
            <a:noAutofit/>
          </a:bodyPr>
          <a:lstStyle/>
          <a:p>
            <a:pPr>
              <a:spcAft>
                <a:spcPts val="669"/>
              </a:spcAft>
            </a:pPr>
            <a:r>
              <a:rPr lang="en-US" sz="3200" dirty="0" smtClean="0"/>
              <a:t>Network administration &amp; fundraising </a:t>
            </a:r>
          </a:p>
          <a:p>
            <a:pPr>
              <a:spcAft>
                <a:spcPts val="669"/>
              </a:spcAft>
            </a:pPr>
            <a:r>
              <a:rPr lang="en-US" sz="3200" dirty="0" smtClean="0"/>
              <a:t>Provide </a:t>
            </a:r>
            <a:r>
              <a:rPr lang="en-US" sz="3200" dirty="0"/>
              <a:t>professional development and leadership training opportunities </a:t>
            </a:r>
          </a:p>
          <a:p>
            <a:pPr>
              <a:spcAft>
                <a:spcPts val="669"/>
              </a:spcAft>
            </a:pPr>
            <a:r>
              <a:rPr lang="en-US" sz="3200" dirty="0"/>
              <a:t>Manage core Network communication needs </a:t>
            </a:r>
            <a:r>
              <a:rPr lang="en-US" sz="3200" dirty="0" smtClean="0"/>
              <a:t>/ website</a:t>
            </a:r>
            <a:endParaRPr lang="en-US" sz="3200" dirty="0"/>
          </a:p>
          <a:p>
            <a:pPr>
              <a:spcAft>
                <a:spcPts val="669"/>
              </a:spcAft>
            </a:pPr>
            <a:r>
              <a:rPr lang="en-US" sz="3200" dirty="0"/>
              <a:t>Track metrics; report on </a:t>
            </a:r>
            <a:r>
              <a:rPr lang="en-US" sz="3200" dirty="0" smtClean="0"/>
              <a:t>progress to Legislature and funders; evaluate performance of Network</a:t>
            </a:r>
            <a:endParaRPr lang="en-US" sz="3200" dirty="0"/>
          </a:p>
          <a:p>
            <a:pPr>
              <a:spcAft>
                <a:spcPts val="669"/>
              </a:spcAft>
            </a:pPr>
            <a:r>
              <a:rPr lang="en-US" sz="3200" dirty="0"/>
              <a:t>Help guide vision and strategy; accountable to “whole” </a:t>
            </a:r>
          </a:p>
          <a:p>
            <a:pPr marL="0" indent="0">
              <a:spcAft>
                <a:spcPts val="669"/>
              </a:spcAft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4053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31800"/>
            <a:ext cx="9052560" cy="1295400"/>
          </a:xfrm>
        </p:spPr>
        <p:txBody>
          <a:bodyPr>
            <a:normAutofit/>
          </a:bodyPr>
          <a:lstStyle/>
          <a:p>
            <a:r>
              <a:rPr lang="en-US" sz="5300" b="1" dirty="0">
                <a:latin typeface="+mn-lt"/>
                <a:ea typeface="Roboto" panose="02000000000000000000" pitchFamily="2" charset="0"/>
              </a:rPr>
              <a:t>A 6</a:t>
            </a:r>
            <a:r>
              <a:rPr lang="en-US" sz="5300" b="1" baseline="30000" dirty="0">
                <a:latin typeface="+mn-lt"/>
                <a:ea typeface="Roboto" panose="02000000000000000000" pitchFamily="2" charset="0"/>
              </a:rPr>
              <a:t>th</a:t>
            </a:r>
            <a:r>
              <a:rPr lang="en-US" sz="5300" b="1" dirty="0">
                <a:latin typeface="+mn-lt"/>
                <a:ea typeface="Roboto" panose="02000000000000000000" pitchFamily="2" charset="0"/>
              </a:rPr>
              <a:t> Condition: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865736"/>
            <a:ext cx="9052560" cy="5129425"/>
          </a:xfrm>
        </p:spPr>
        <p:txBody>
          <a:bodyPr/>
          <a:lstStyle/>
          <a:p>
            <a:r>
              <a:rPr lang="en-US" dirty="0" smtClean="0"/>
              <a:t>Funding PARTNERS – from the beginning</a:t>
            </a:r>
          </a:p>
          <a:p>
            <a:r>
              <a:rPr lang="en-US" dirty="0" smtClean="0"/>
              <a:t>Multi-year commitments to backbone org. + Network projects </a:t>
            </a:r>
          </a:p>
          <a:p>
            <a:r>
              <a:rPr lang="en-US" dirty="0" smtClean="0"/>
              <a:t>Network Fund (mini-grants;  90 day projects)</a:t>
            </a:r>
          </a:p>
          <a:p>
            <a:r>
              <a:rPr lang="en-US" dirty="0" smtClean="0"/>
              <a:t>Galvanize </a:t>
            </a:r>
            <a:r>
              <a:rPr lang="en-US" u="sng" dirty="0"/>
              <a:t>new</a:t>
            </a:r>
            <a:r>
              <a:rPr lang="en-US" dirty="0"/>
              <a:t> funding – expand the pie; </a:t>
            </a:r>
            <a:r>
              <a:rPr lang="en-US" dirty="0" smtClean="0"/>
              <a:t>backbone should not compete </a:t>
            </a:r>
            <a:r>
              <a:rPr lang="en-US" dirty="0"/>
              <a:t>with project funding</a:t>
            </a:r>
          </a:p>
          <a:p>
            <a:pPr marL="0" indent="0">
              <a:buNone/>
            </a:pP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9481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38" y="228600"/>
            <a:ext cx="7321924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6" y="609600"/>
            <a:ext cx="8394419" cy="64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Leadership Lessons from F2P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8120"/>
            <a:ext cx="9052560" cy="547486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Encourage shared ownership and develop structures for decentralized decision-making</a:t>
            </a:r>
          </a:p>
          <a:p>
            <a:r>
              <a:rPr lang="en-US" dirty="0" smtClean="0"/>
              <a:t>Learn how to “hold the whole” and connect the dots (Network weaver, systems thinking, etc.) </a:t>
            </a:r>
          </a:p>
          <a:p>
            <a:r>
              <a:rPr lang="en-US" dirty="0" smtClean="0"/>
              <a:t>Model behavior – how you want others to “show up” (promote transparency and trust) </a:t>
            </a:r>
          </a:p>
          <a:p>
            <a:r>
              <a:rPr lang="en-US" dirty="0" smtClean="0"/>
              <a:t>Prototype and design thinking – fail forward fast</a:t>
            </a:r>
          </a:p>
          <a:p>
            <a:r>
              <a:rPr lang="en-US" dirty="0" smtClean="0"/>
              <a:t>Practice early “wins” to build deeper relationships needed to do the harder work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9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973371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6096000"/>
            <a:ext cx="4572000" cy="742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0" y="6135687"/>
            <a:ext cx="4267200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prstClr val="black"/>
                </a:solidFill>
              </a:rPr>
              <a:t>Thanks!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6200" y="6477000"/>
            <a:ext cx="1869235" cy="1295400"/>
          </a:xfrm>
          <a:prstGeom prst="rect">
            <a:avLst/>
          </a:prstGeom>
          <a:solidFill>
            <a:srgbClr val="4040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6200" y="6624935"/>
            <a:ext cx="1879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Sustainable Food Systems Working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47" y="7148008"/>
            <a:ext cx="1295401" cy="459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7836" y="2375016"/>
            <a:ext cx="4017460" cy="1354217"/>
          </a:xfrm>
          <a:prstGeom prst="rect">
            <a:avLst/>
          </a:prstGeom>
          <a:noFill/>
        </p:spPr>
        <p:txBody>
          <a:bodyPr wrap="square" lIns="91440" tIns="91440" bIns="91440" rtlCol="0">
            <a:spAutoFit/>
          </a:bodyPr>
          <a:lstStyle/>
          <a:p>
            <a:r>
              <a:rPr lang="en-US" sz="3800" b="1" dirty="0" smtClean="0">
                <a:solidFill>
                  <a:srgbClr val="78A22F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Finding Common Ground Summit</a:t>
            </a:r>
            <a:endParaRPr lang="en-US" sz="3800" b="1" dirty="0">
              <a:solidFill>
                <a:srgbClr val="78A22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7835" y="3853696"/>
            <a:ext cx="4007599" cy="1785104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 4 to 5, 2016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BCIT Downtown Vancouver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REGISTER AT: </a:t>
            </a:r>
            <a:r>
              <a:rPr lang="en-US" dirty="0" smtClean="0">
                <a:solidFill>
                  <a:srgbClr val="78A22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bit.ly/2016FCGsummit</a:t>
            </a:r>
            <a:endParaRPr lang="en-US" sz="2000" dirty="0" smtClean="0">
              <a:solidFill>
                <a:srgbClr val="78A22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8" t="123" r="9482" b="-123"/>
          <a:stretch/>
        </p:blipFill>
        <p:spPr>
          <a:xfrm>
            <a:off x="0" y="0"/>
            <a:ext cx="503872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4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25"/>
            <a:ext cx="10058400" cy="63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8157"/>
          <a:stretch/>
        </p:blipFill>
        <p:spPr>
          <a:xfrm>
            <a:off x="1409700" y="5029200"/>
            <a:ext cx="739140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685800"/>
            <a:ext cx="80772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" dirty="0"/>
          </a:p>
          <a:p>
            <a:r>
              <a:rPr lang="en-US" sz="2800" dirty="0"/>
              <a:t>The overarching outcomes of the F2P Strategic Plan, as authorized by the Vermont Legislature, are to</a:t>
            </a:r>
            <a:r>
              <a:rPr lang="en-US" sz="2800" dirty="0" smtClean="0"/>
              <a:t>: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increase </a:t>
            </a:r>
            <a:r>
              <a:rPr lang="en-US" sz="2800" b="1" dirty="0"/>
              <a:t>jobs and economic </a:t>
            </a:r>
            <a:r>
              <a:rPr lang="en-US" sz="2800" dirty="0"/>
              <a:t>activity in VT’s </a:t>
            </a:r>
            <a:r>
              <a:rPr lang="en-US" sz="2800" dirty="0" smtClean="0"/>
              <a:t>farm and food sector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improve </a:t>
            </a:r>
            <a:r>
              <a:rPr lang="en-US" sz="2800" b="1" dirty="0"/>
              <a:t>access to </a:t>
            </a:r>
            <a:r>
              <a:rPr lang="en-US" sz="2800" b="1" dirty="0" smtClean="0"/>
              <a:t>healthy, local foods </a:t>
            </a:r>
            <a:r>
              <a:rPr lang="en-US" sz="2800" dirty="0"/>
              <a:t>for all Vermonters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improve </a:t>
            </a:r>
            <a:r>
              <a:rPr lang="en-US" sz="2800" b="1" dirty="0"/>
              <a:t>environmental quality </a:t>
            </a:r>
            <a:r>
              <a:rPr lang="en-US" sz="2800" dirty="0"/>
              <a:t>(soil, water, energy) upon which good food </a:t>
            </a:r>
            <a:r>
              <a:rPr lang="en-US" sz="2800" dirty="0" smtClean="0"/>
              <a:t>depends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67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6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785812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ca\AppData\Local\Microsoft\Windows\Temporary Internet Files\Content.Outlook\3Z21IJTU\Goals graphic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77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6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3810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4182</TotalTime>
  <Words>508</Words>
  <Application>Microsoft Office PowerPoint</Application>
  <PresentationFormat>Custom</PresentationFormat>
  <Paragraphs>75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Condition: Common Agenda</vt:lpstr>
      <vt:lpstr>2nd Condition:  Mutually Reinforcing Activities</vt:lpstr>
      <vt:lpstr>PowerPoint Presentation</vt:lpstr>
      <vt:lpstr>3rd Condition: Continuous Communication</vt:lpstr>
      <vt:lpstr>Continuous Communication Essentials</vt:lpstr>
      <vt:lpstr>4th Condition: Shared Metrics</vt:lpstr>
      <vt:lpstr>PowerPoint Presentation</vt:lpstr>
      <vt:lpstr>Metrics Essentials</vt:lpstr>
      <vt:lpstr>5 Condition:  Network Coordinator  Backbone Organization Services</vt:lpstr>
      <vt:lpstr>A 6th Condition: Funding</vt:lpstr>
      <vt:lpstr>PowerPoint Presentation</vt:lpstr>
      <vt:lpstr>PowerPoint Presentation</vt:lpstr>
      <vt:lpstr>Network Leadership Lessons from F2P 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Kahler</dc:creator>
  <cp:lastModifiedBy>Stephanie Butler</cp:lastModifiedBy>
  <cp:revision>33</cp:revision>
  <dcterms:created xsi:type="dcterms:W3CDTF">2015-06-04T13:26:08Z</dcterms:created>
  <dcterms:modified xsi:type="dcterms:W3CDTF">2016-04-20T23:24:28Z</dcterms:modified>
</cp:coreProperties>
</file>